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97A6D-9701-4659-9CFE-3CD313D1EAFD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1353F1-924D-4F39-9756-96A79A3ED1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97A6D-9701-4659-9CFE-3CD313D1EAFD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1353F1-924D-4F39-9756-96A79A3ED1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97A6D-9701-4659-9CFE-3CD313D1EAFD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1353F1-924D-4F39-9756-96A79A3ED1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97A6D-9701-4659-9CFE-3CD313D1EAFD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1353F1-924D-4F39-9756-96A79A3ED1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97A6D-9701-4659-9CFE-3CD313D1EAFD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1353F1-924D-4F39-9756-96A79A3ED1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97A6D-9701-4659-9CFE-3CD313D1EAFD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1353F1-924D-4F39-9756-96A79A3ED1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97A6D-9701-4659-9CFE-3CD313D1EAFD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1353F1-924D-4F39-9756-96A79A3ED1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97A6D-9701-4659-9CFE-3CD313D1EAFD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1353F1-924D-4F39-9756-96A79A3ED1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97A6D-9701-4659-9CFE-3CD313D1EAFD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1353F1-924D-4F39-9756-96A79A3ED1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97A6D-9701-4659-9CFE-3CD313D1EAFD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1353F1-924D-4F39-9756-96A79A3ED1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97A6D-9701-4659-9CFE-3CD313D1EAFD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1353F1-924D-4F39-9756-96A79A3ED1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9997A6D-9701-4659-9CFE-3CD313D1EAFD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51353F1-924D-4F39-9756-96A79A3ED10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rishan@learningspiral.co.in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8026088" cy="1680802"/>
          </a:xfrm>
        </p:spPr>
        <p:txBody>
          <a:bodyPr/>
          <a:lstStyle/>
          <a:p>
            <a:r>
              <a:rPr lang="en-GB" sz="5000" dirty="0" smtClean="0">
                <a:solidFill>
                  <a:srgbClr val="0070C0"/>
                </a:solidFill>
              </a:rPr>
              <a:t>Learning Spiral</a:t>
            </a:r>
            <a:endParaRPr lang="en-GB" sz="50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4221088"/>
            <a:ext cx="7772400" cy="1872208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Candara" pitchFamily="34" charset="0"/>
              </a:rPr>
              <a:t>Business Presentation 2015-16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1200" dirty="0" smtClean="0">
                <a:solidFill>
                  <a:srgbClr val="0070C0"/>
                </a:solidFill>
              </a:rPr>
              <a:t>www.learningspiral.co.in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000" dirty="0" smtClean="0">
                <a:solidFill>
                  <a:srgbClr val="0070C0"/>
                </a:solidFill>
              </a:rPr>
              <a:t>Resources Training  &amp; Development</a:t>
            </a:r>
            <a:endParaRPr lang="en-GB" sz="300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10849055_10203425303449633_751395404944939552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429000"/>
            <a:ext cx="821925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11560" y="548680"/>
            <a:ext cx="79208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smtClean="0"/>
              <a:t> - At LSPL, we recognize our people as a key resource behind our success. This is why we emphasize first, recruiting the right people, and then, constantly training and re-training them. All our executives and operators are fluent in English and possess a college degree.</a:t>
            </a:r>
          </a:p>
          <a:p>
            <a:endParaRPr lang="en-GB" sz="1700" dirty="0" smtClean="0"/>
          </a:p>
          <a:p>
            <a:r>
              <a:rPr lang="en-GB" sz="1700" dirty="0" smtClean="0"/>
              <a:t> - We run regular training programs  for operators, proofreaders, writers, and designers at LSPL. </a:t>
            </a:r>
          </a:p>
          <a:p>
            <a:endParaRPr lang="en-GB" sz="1700" dirty="0" smtClean="0"/>
          </a:p>
          <a:p>
            <a:r>
              <a:rPr lang="en-GB" sz="1700" dirty="0" smtClean="0"/>
              <a:t> - Customized training is given beforehand for new projects seamless transition.</a:t>
            </a:r>
            <a:endParaRPr lang="en-GB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113744"/>
            <a:ext cx="8183880" cy="1051560"/>
          </a:xfrm>
        </p:spPr>
        <p:txBody>
          <a:bodyPr/>
          <a:lstStyle/>
          <a:p>
            <a:pPr algn="r"/>
            <a:r>
              <a:rPr lang="en-US" sz="3000" dirty="0" smtClean="0">
                <a:solidFill>
                  <a:srgbClr val="0070C0"/>
                </a:solidFill>
              </a:rPr>
              <a:t>Technology and Infrastructure</a:t>
            </a:r>
            <a:endParaRPr lang="en-GB" sz="30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Server-Room-Boredom-00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530225"/>
            <a:ext cx="3096344" cy="2106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9552" y="548680"/>
            <a:ext cx="496855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IT Processes and Security: ISO 9001:2008 Framework</a:t>
            </a:r>
          </a:p>
          <a:p>
            <a:pPr marL="12700" indent="0">
              <a:buNone/>
            </a:pPr>
            <a:endParaRPr lang="en-US" b="1" dirty="0" smtClean="0"/>
          </a:p>
          <a:p>
            <a:pPr marL="12700" indent="0">
              <a:buNone/>
            </a:pPr>
            <a:r>
              <a:rPr lang="en-GB" sz="1600" dirty="0" smtClean="0"/>
              <a:t> - Physical Security – Access control, Security Personnel, Surveillance Camera</a:t>
            </a:r>
          </a:p>
          <a:p>
            <a:pPr marL="12700" indent="0">
              <a:buNone/>
            </a:pPr>
            <a:endParaRPr lang="en-GB" sz="1600" dirty="0" smtClean="0"/>
          </a:p>
          <a:p>
            <a:pPr marL="12700" indent="0">
              <a:buNone/>
            </a:pPr>
            <a:r>
              <a:rPr lang="en-GB" sz="1600" dirty="0" smtClean="0"/>
              <a:t> - Device Firewall Used at Locations (UTM 150 Quick Heal)</a:t>
            </a:r>
          </a:p>
          <a:p>
            <a:pPr marL="12700" indent="0">
              <a:buNone/>
            </a:pPr>
            <a:endParaRPr lang="en-GB" sz="1600" dirty="0" smtClean="0"/>
          </a:p>
          <a:p>
            <a:pPr marL="12700" indent="0">
              <a:buNone/>
            </a:pPr>
            <a:r>
              <a:rPr lang="en-GB" sz="1600" dirty="0" smtClean="0"/>
              <a:t> - Secure Branch Office and Client Site VPN Connectivity</a:t>
            </a:r>
          </a:p>
          <a:p>
            <a:pPr marL="12700" indent="0">
              <a:buNone/>
            </a:pPr>
            <a:endParaRPr lang="en-GB" sz="1600" dirty="0" smtClean="0"/>
          </a:p>
          <a:p>
            <a:pPr marL="12700" indent="0">
              <a:buNone/>
            </a:pPr>
            <a:r>
              <a:rPr lang="en-GB" sz="1600" dirty="0" smtClean="0"/>
              <a:t> - Antivirus/Spyware Threat Management – Quick Heal Enterprise Server</a:t>
            </a:r>
          </a:p>
          <a:p>
            <a:pPr marL="12700" indent="0">
              <a:buNone/>
            </a:pPr>
            <a:endParaRPr lang="en-GB" sz="1600" dirty="0" smtClean="0"/>
          </a:p>
          <a:p>
            <a:pPr marL="12700" indent="0">
              <a:buNone/>
            </a:pPr>
            <a:r>
              <a:rPr lang="en-GB" sz="1600" dirty="0" smtClean="0"/>
              <a:t> - Periodic Security Audits</a:t>
            </a:r>
          </a:p>
          <a:p>
            <a:pPr marL="12700" indent="0">
              <a:buNone/>
            </a:pPr>
            <a:endParaRPr lang="en-GB" sz="1600" dirty="0" smtClean="0"/>
          </a:p>
          <a:p>
            <a:pPr marL="12700" indent="0">
              <a:buNone/>
            </a:pPr>
            <a:r>
              <a:rPr lang="en-GB" sz="1600" dirty="0" smtClean="0"/>
              <a:t> - Vendor Management – Ensuring Conformance of SLA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2708920"/>
            <a:ext cx="34563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0070C0"/>
                </a:solidFill>
              </a:rPr>
              <a:t>Backup, Redundancy &amp; DR</a:t>
            </a:r>
            <a:endParaRPr lang="en-GB" sz="1700" b="1" dirty="0" smtClean="0">
              <a:solidFill>
                <a:srgbClr val="0070C0"/>
              </a:solidFill>
            </a:endParaRPr>
          </a:p>
          <a:p>
            <a:endParaRPr lang="en-GB" sz="1500" dirty="0" smtClean="0"/>
          </a:p>
          <a:p>
            <a:pPr>
              <a:buFontTx/>
              <a:buChar char="-"/>
            </a:pPr>
            <a:r>
              <a:rPr lang="en-GB" sz="1500" dirty="0" smtClean="0"/>
              <a:t> Servers with Intel Xeon Processor, RAM: 8 GB, HDD: 500 x 3 GB (RAID 5)</a:t>
            </a:r>
          </a:p>
          <a:p>
            <a:pPr>
              <a:buFontTx/>
              <a:buChar char="-"/>
            </a:pPr>
            <a:endParaRPr lang="en-GB" sz="1500" dirty="0" smtClean="0"/>
          </a:p>
          <a:p>
            <a:r>
              <a:rPr lang="en-GB" sz="1500" dirty="0" smtClean="0"/>
              <a:t> - 24x7x4  SLA for Firewalls, Routers &amp; L3 switches</a:t>
            </a:r>
          </a:p>
          <a:p>
            <a:r>
              <a:rPr lang="en-GB" sz="1500" dirty="0" smtClean="0"/>
              <a:t> - 8 mbps Leased Line Internet Connectivity</a:t>
            </a:r>
          </a:p>
          <a:p>
            <a:endParaRPr lang="en-GB" sz="1500" dirty="0" smtClean="0"/>
          </a:p>
          <a:p>
            <a:r>
              <a:rPr lang="en-GB" sz="1500" dirty="0" smtClean="0"/>
              <a:t> - Standardized Back-Up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tactu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81000"/>
            <a:ext cx="8568952" cy="319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9552" y="3717032"/>
            <a:ext cx="806489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For Your Valuable Business Queries, Please </a:t>
            </a:r>
            <a:r>
              <a:rPr lang="en-GB" sz="1600" b="1" dirty="0" smtClean="0">
                <a:solidFill>
                  <a:srgbClr val="0070C0"/>
                </a:solidFill>
              </a:rPr>
              <a:t>Contact Us</a:t>
            </a:r>
            <a:r>
              <a:rPr lang="en-GB" sz="1400" dirty="0" smtClean="0">
                <a:solidFill>
                  <a:srgbClr val="0070C0"/>
                </a:solidFill>
              </a:rPr>
              <a:t>:</a:t>
            </a:r>
          </a:p>
          <a:p>
            <a:endParaRPr lang="en-GB" sz="1400" dirty="0" smtClean="0">
              <a:solidFill>
                <a:srgbClr val="0070C0"/>
              </a:solidFill>
            </a:endParaRPr>
          </a:p>
          <a:p>
            <a:r>
              <a:rPr lang="en-GB" sz="1600" b="1" dirty="0" smtClean="0">
                <a:latin typeface="Calibri" pitchFamily="34" charset="0"/>
              </a:rPr>
              <a:t>Corporate </a:t>
            </a:r>
            <a:r>
              <a:rPr lang="en-GB" sz="1600" b="1" dirty="0" smtClean="0">
                <a:latin typeface="Calibri" pitchFamily="34" charset="0"/>
              </a:rPr>
              <a:t>Office:</a:t>
            </a:r>
            <a:r>
              <a:rPr lang="en-GB" sz="1600" dirty="0" smtClean="0">
                <a:latin typeface="Calibri" pitchFamily="34" charset="0"/>
              </a:rPr>
              <a:t> 3A, Auckland Place, 5th Floor, Kolkata – 700017 (India)</a:t>
            </a:r>
          </a:p>
          <a:p>
            <a:r>
              <a:rPr lang="en-GB" sz="1600" b="1" dirty="0" smtClean="0">
                <a:latin typeface="Calibri" pitchFamily="34" charset="0"/>
              </a:rPr>
              <a:t>USA Office:</a:t>
            </a:r>
            <a:r>
              <a:rPr lang="en-GB" sz="1600" dirty="0" smtClean="0">
                <a:latin typeface="Calibri" pitchFamily="34" charset="0"/>
              </a:rPr>
              <a:t> 524 Sunset View Drive, Davenport, FL 33837, USA</a:t>
            </a:r>
            <a:endParaRPr lang="en-GB" sz="1600" b="1" dirty="0" smtClean="0">
              <a:latin typeface="Calibri" pitchFamily="34" charset="0"/>
            </a:endParaRPr>
          </a:p>
          <a:p>
            <a:r>
              <a:rPr lang="en-GB" sz="1600" b="1" dirty="0" smtClean="0">
                <a:latin typeface="Calibri" pitchFamily="34" charset="0"/>
              </a:rPr>
              <a:t>Phone</a:t>
            </a:r>
            <a:r>
              <a:rPr lang="en-GB" sz="1600" b="1" dirty="0" smtClean="0">
                <a:latin typeface="Calibri" pitchFamily="34" charset="0"/>
              </a:rPr>
              <a:t>:</a:t>
            </a:r>
            <a:r>
              <a:rPr lang="en-GB" sz="1600" dirty="0" smtClean="0">
                <a:latin typeface="Calibri" pitchFamily="34" charset="0"/>
              </a:rPr>
              <a:t> +91 33 4012 </a:t>
            </a:r>
            <a:r>
              <a:rPr lang="en-GB" sz="1600" dirty="0" smtClean="0">
                <a:latin typeface="Calibri" pitchFamily="34" charset="0"/>
              </a:rPr>
              <a:t>4112</a:t>
            </a:r>
          </a:p>
          <a:p>
            <a:endParaRPr lang="en-GB" sz="1600" dirty="0" smtClean="0">
              <a:latin typeface="Calibri" pitchFamily="34" charset="0"/>
            </a:endParaRPr>
          </a:p>
          <a:p>
            <a:r>
              <a:rPr lang="en-GB" sz="1400" dirty="0" smtClean="0">
                <a:solidFill>
                  <a:srgbClr val="0070C0"/>
                </a:solidFill>
              </a:rPr>
              <a:t>Contact Person:</a:t>
            </a:r>
          </a:p>
          <a:p>
            <a:endParaRPr lang="en-GB" sz="1400" dirty="0" smtClean="0">
              <a:solidFill>
                <a:srgbClr val="0070C0"/>
              </a:solidFill>
            </a:endParaRPr>
          </a:p>
          <a:p>
            <a:r>
              <a:rPr lang="en-GB" sz="1700" b="1" dirty="0" smtClean="0">
                <a:latin typeface="Calibri" pitchFamily="34" charset="0"/>
              </a:rPr>
              <a:t>Mr. Krishan Mohta</a:t>
            </a:r>
            <a:r>
              <a:rPr lang="en-GB" sz="1600" dirty="0" smtClean="0">
                <a:latin typeface="Calibri" pitchFamily="34" charset="0"/>
              </a:rPr>
              <a:t>, Director</a:t>
            </a:r>
          </a:p>
          <a:p>
            <a:r>
              <a:rPr lang="en-GB" sz="1600" dirty="0" smtClean="0">
                <a:latin typeface="Calibri" pitchFamily="34" charset="0"/>
              </a:rPr>
              <a:t>+91 98300 48798</a:t>
            </a:r>
          </a:p>
          <a:p>
            <a:r>
              <a:rPr lang="en-GB" sz="1600" dirty="0" smtClean="0">
                <a:latin typeface="Calibri" pitchFamily="34" charset="0"/>
                <a:hlinkClick r:id="rId3"/>
              </a:rPr>
              <a:t>krishan@learningspiral.co.in</a:t>
            </a:r>
            <a:r>
              <a:rPr lang="en-GB" sz="1600" dirty="0" smtClean="0">
                <a:latin typeface="Calibri" pitchFamily="34" charset="0"/>
              </a:rPr>
              <a:t>				      </a:t>
            </a:r>
            <a:r>
              <a:rPr lang="en-GB" sz="1600" dirty="0" smtClean="0">
                <a:solidFill>
                  <a:srgbClr val="0070C0"/>
                </a:solidFill>
                <a:latin typeface="Calibri" pitchFamily="34" charset="0"/>
              </a:rPr>
              <a:t>www.learningspiral.co.in</a:t>
            </a:r>
            <a:endParaRPr lang="en-GB" sz="160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085184"/>
            <a:ext cx="8183880" cy="1051560"/>
          </a:xfrm>
        </p:spPr>
        <p:txBody>
          <a:bodyPr/>
          <a:lstStyle/>
          <a:p>
            <a:pPr algn="ctr"/>
            <a:r>
              <a:rPr lang="en-GB" sz="3000" dirty="0" smtClean="0">
                <a:solidFill>
                  <a:srgbClr val="0070C0"/>
                </a:solidFill>
              </a:rPr>
              <a:t>THANK YOU!!!</a:t>
            </a:r>
            <a:endParaRPr lang="en-GB" sz="30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18595597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30225"/>
            <a:ext cx="8208912" cy="4914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437112"/>
            <a:ext cx="8183880" cy="432048"/>
          </a:xfrm>
        </p:spPr>
        <p:txBody>
          <a:bodyPr/>
          <a:lstStyle/>
          <a:p>
            <a:pPr algn="r"/>
            <a:r>
              <a:rPr lang="en-GB" sz="2000" dirty="0" smtClean="0">
                <a:solidFill>
                  <a:srgbClr val="0070C0"/>
                </a:solidFill>
              </a:rPr>
              <a:t>Our Vision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>
                <a:solidFill>
                  <a:srgbClr val="0070C0"/>
                </a:solidFill>
              </a:rPr>
              <a:t>Agenda</a:t>
            </a:r>
          </a:p>
          <a:p>
            <a:pPr>
              <a:buNone/>
            </a:pPr>
            <a:endParaRPr lang="en-GB" b="1" dirty="0" smtClean="0">
              <a:solidFill>
                <a:srgbClr val="0070C0"/>
              </a:solidFill>
            </a:endParaRPr>
          </a:p>
          <a:p>
            <a:pPr>
              <a:buClr>
                <a:schemeClr val="accent2"/>
              </a:buClr>
            </a:pPr>
            <a:r>
              <a:rPr lang="en-US" sz="1700" b="1" dirty="0" smtClean="0">
                <a:latin typeface="Candara" pitchFamily="34" charset="0"/>
              </a:rPr>
              <a:t>About Learning Spiral </a:t>
            </a:r>
          </a:p>
          <a:p>
            <a:pPr>
              <a:buClr>
                <a:schemeClr val="accent2"/>
              </a:buClr>
            </a:pPr>
            <a:r>
              <a:rPr lang="en-US" sz="1700" b="1" dirty="0" smtClean="0">
                <a:latin typeface="Candara" pitchFamily="34" charset="0"/>
              </a:rPr>
              <a:t>Learning Spiral Differentiators </a:t>
            </a:r>
          </a:p>
          <a:p>
            <a:pPr>
              <a:buClr>
                <a:schemeClr val="accent2"/>
              </a:buClr>
            </a:pPr>
            <a:r>
              <a:rPr lang="en-US" sz="1700" b="1" dirty="0" smtClean="0">
                <a:latin typeface="Candara" pitchFamily="34" charset="0"/>
              </a:rPr>
              <a:t>Why Learning Spiral?</a:t>
            </a:r>
          </a:p>
          <a:p>
            <a:pPr>
              <a:buClr>
                <a:schemeClr val="accent2"/>
              </a:buClr>
            </a:pPr>
            <a:r>
              <a:rPr lang="en-US" sz="1700" b="1" dirty="0" smtClean="0">
                <a:latin typeface="Candara" pitchFamily="34" charset="0"/>
              </a:rPr>
              <a:t>Operation Facilities</a:t>
            </a:r>
            <a:r>
              <a:rPr lang="en-US" sz="1700" dirty="0" smtClean="0">
                <a:latin typeface="Candara" pitchFamily="34" charset="0"/>
              </a:rPr>
              <a:t> </a:t>
            </a:r>
          </a:p>
          <a:p>
            <a:pPr>
              <a:buClr>
                <a:schemeClr val="accent2"/>
              </a:buClr>
            </a:pPr>
            <a:r>
              <a:rPr lang="en-US" sz="1700" b="1" dirty="0" smtClean="0">
                <a:latin typeface="Candara" pitchFamily="34" charset="0"/>
              </a:rPr>
              <a:t>Services Portfolio</a:t>
            </a:r>
          </a:p>
          <a:p>
            <a:pPr lvl="1"/>
            <a:r>
              <a:rPr lang="en-US" sz="1700" dirty="0" smtClean="0">
                <a:latin typeface="Candara" pitchFamily="34" charset="0"/>
              </a:rPr>
              <a:t>Publishing Solutions</a:t>
            </a:r>
          </a:p>
          <a:p>
            <a:pPr lvl="1"/>
            <a:r>
              <a:rPr lang="en-US" sz="1700" dirty="0" smtClean="0">
                <a:latin typeface="Candara" pitchFamily="34" charset="0"/>
              </a:rPr>
              <a:t>DigiContent Solutions</a:t>
            </a:r>
          </a:p>
          <a:p>
            <a:pPr>
              <a:buClr>
                <a:schemeClr val="accent2"/>
              </a:buClr>
            </a:pPr>
            <a:r>
              <a:rPr lang="en-US" sz="1700" b="1" dirty="0" smtClean="0">
                <a:latin typeface="Candara" pitchFamily="34" charset="0"/>
              </a:rPr>
              <a:t>Resources Training and Development </a:t>
            </a:r>
          </a:p>
          <a:p>
            <a:pPr>
              <a:buClr>
                <a:schemeClr val="accent2"/>
              </a:buClr>
            </a:pPr>
            <a:r>
              <a:rPr lang="en-US" sz="1700" b="1" dirty="0" smtClean="0">
                <a:latin typeface="Candara" pitchFamily="34" charset="0"/>
              </a:rPr>
              <a:t>Technology and Infrastructure</a:t>
            </a:r>
          </a:p>
          <a:p>
            <a:pPr>
              <a:buClr>
                <a:schemeClr val="accent2"/>
              </a:buClr>
            </a:pPr>
            <a:r>
              <a:rPr lang="en-US" sz="1700" b="1" dirty="0" smtClean="0">
                <a:latin typeface="Candara" pitchFamily="34" charset="0"/>
              </a:rPr>
              <a:t>Contact Us</a:t>
            </a:r>
            <a:endParaRPr lang="en-GB" sz="1700" b="1" dirty="0">
              <a:latin typeface="Candara" pitchFamily="34" charset="0"/>
            </a:endParaRPr>
          </a:p>
        </p:txBody>
      </p:sp>
      <p:pic>
        <p:nvPicPr>
          <p:cNvPr id="4" name="Picture 3" descr="4629-man-standing-on-boo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990600"/>
            <a:ext cx="3613408" cy="3158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1560" y="494116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latin typeface="Candara" pitchFamily="34" charset="0"/>
              </a:rPr>
              <a:t>To be the leading Digital Publishing Solution provider in India by serving our clients beyond their expectations with technology driven approach towards providing innovative, fast, error-free &amp; cost effective services…</a:t>
            </a:r>
            <a:endParaRPr lang="en-GB" sz="1600" b="1" i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000" dirty="0" smtClean="0">
                <a:solidFill>
                  <a:srgbClr val="0070C0"/>
                </a:solidFill>
              </a:rPr>
              <a:t>About Learning Spiral</a:t>
            </a:r>
            <a:endParaRPr lang="en-GB" sz="3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98848"/>
          </a:xfrm>
        </p:spPr>
        <p:txBody>
          <a:bodyPr>
            <a:normAutofit/>
          </a:bodyPr>
          <a:lstStyle/>
          <a:p>
            <a:r>
              <a:rPr lang="en-GB" sz="1800" dirty="0" smtClean="0">
                <a:latin typeface="Candara" pitchFamily="34" charset="0"/>
              </a:rPr>
              <a:t>Learning Spiral, founded in 1999, possessing immense domain expertise in publishing solutions, evolves with a prophecy of growing into "Partner of Choice" for global clientele. With a rich basket of technology-driven content solutions, Learning Spiral supports the vibrant publishing industry to its core.</a:t>
            </a:r>
          </a:p>
          <a:p>
            <a:endParaRPr lang="en-GB" sz="1800" dirty="0" smtClean="0">
              <a:latin typeface="Candara" pitchFamily="34" charset="0"/>
            </a:endParaRPr>
          </a:p>
          <a:p>
            <a:r>
              <a:rPr lang="en-GB" sz="1800" dirty="0" smtClean="0">
                <a:latin typeface="Candara" pitchFamily="34" charset="0"/>
              </a:rPr>
              <a:t>Learning Spiral is a landmark by itself and has stood testimony to changes within and outside over the last 5 years. With a work force of over </a:t>
            </a:r>
            <a:r>
              <a:rPr lang="en-GB" sz="1800" b="1" dirty="0" smtClean="0">
                <a:latin typeface="Candara" pitchFamily="34" charset="0"/>
              </a:rPr>
              <a:t>350 Employees</a:t>
            </a:r>
            <a:r>
              <a:rPr lang="en-GB" sz="1800" dirty="0" smtClean="0">
                <a:latin typeface="Candara" pitchFamily="34" charset="0"/>
              </a:rPr>
              <a:t>, LSPL is serving the global customers from three delivery centers from </a:t>
            </a:r>
            <a:r>
              <a:rPr lang="en-GB" sz="1800" b="1" dirty="0" smtClean="0">
                <a:latin typeface="Candara" pitchFamily="34" charset="0"/>
              </a:rPr>
              <a:t>Kolkata</a:t>
            </a:r>
            <a:r>
              <a:rPr lang="en-GB" sz="1800" dirty="0" smtClean="0">
                <a:latin typeface="Candara" pitchFamily="34" charset="0"/>
              </a:rPr>
              <a:t> &amp; </a:t>
            </a:r>
            <a:r>
              <a:rPr lang="en-GB" sz="1800" b="1" dirty="0" smtClean="0">
                <a:latin typeface="Candara" pitchFamily="34" charset="0"/>
              </a:rPr>
              <a:t>Raipur</a:t>
            </a:r>
            <a:r>
              <a:rPr lang="en-GB" sz="1800" dirty="0" smtClean="0">
                <a:latin typeface="Candara" pitchFamily="34" charset="0"/>
              </a:rPr>
              <a:t>. The resources and technology available on the shop floor enables us to provide time-saving and cost-effective solutions as per client's requirement.</a:t>
            </a:r>
          </a:p>
          <a:p>
            <a:endParaRPr lang="en-GB" sz="1800" dirty="0" smtClean="0">
              <a:latin typeface="Candara" pitchFamily="34" charset="0"/>
            </a:endParaRPr>
          </a:p>
          <a:p>
            <a:r>
              <a:rPr lang="en-GB" sz="1800" dirty="0" smtClean="0">
                <a:latin typeface="Candara" pitchFamily="34" charset="0"/>
              </a:rPr>
              <a:t>Learning Spiral has digitized over </a:t>
            </a:r>
            <a:r>
              <a:rPr lang="en-GB" sz="1800" b="1" dirty="0" smtClean="0">
                <a:latin typeface="Candara" pitchFamily="34" charset="0"/>
              </a:rPr>
              <a:t>3.6 Million Pages</a:t>
            </a:r>
            <a:r>
              <a:rPr lang="en-GB" sz="1800" dirty="0" smtClean="0">
                <a:latin typeface="Candara" pitchFamily="34" charset="0"/>
              </a:rPr>
              <a:t> during last financial year to various formats with top </a:t>
            </a:r>
            <a:r>
              <a:rPr lang="en-GB" sz="1800" b="1" dirty="0" smtClean="0">
                <a:latin typeface="Candara" pitchFamily="34" charset="0"/>
              </a:rPr>
              <a:t>Educational</a:t>
            </a:r>
            <a:r>
              <a:rPr lang="en-GB" sz="1800" dirty="0" smtClean="0">
                <a:latin typeface="Candara" pitchFamily="34" charset="0"/>
              </a:rPr>
              <a:t>, </a:t>
            </a:r>
            <a:r>
              <a:rPr lang="en-GB" sz="1800" b="1" dirty="0" smtClean="0">
                <a:latin typeface="Candara" pitchFamily="34" charset="0"/>
              </a:rPr>
              <a:t>Professional</a:t>
            </a:r>
            <a:r>
              <a:rPr lang="en-GB" sz="1800" dirty="0" smtClean="0">
                <a:latin typeface="Candara" pitchFamily="34" charset="0"/>
              </a:rPr>
              <a:t> and </a:t>
            </a:r>
            <a:r>
              <a:rPr lang="en-GB" sz="1800" b="1" dirty="0" smtClean="0">
                <a:latin typeface="Candara" pitchFamily="34" charset="0"/>
              </a:rPr>
              <a:t>STM Publishers</a:t>
            </a:r>
            <a:r>
              <a:rPr lang="en-GB" sz="1800" dirty="0" smtClean="0">
                <a:latin typeface="Candara" pitchFamily="34" charset="0"/>
              </a:rPr>
              <a:t> and now, is an established provider of digital publishing services to international customers.</a:t>
            </a:r>
            <a:endParaRPr lang="en-GB" sz="18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000" dirty="0" smtClean="0">
                <a:solidFill>
                  <a:srgbClr val="0070C0"/>
                </a:solidFill>
              </a:rPr>
              <a:t>Learning Spiral Differentiators</a:t>
            </a:r>
            <a:endParaRPr lang="en-GB" sz="30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chess_board_strategic_buyer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530225"/>
            <a:ext cx="2707500" cy="1602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iggy-bank-saving-money-pension-jpg_0857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204864"/>
            <a:ext cx="2779200" cy="1828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reamstime_m_91176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077072"/>
            <a:ext cx="2779200" cy="1427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55576" y="1052736"/>
            <a:ext cx="4464496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GB" sz="1750" dirty="0" smtClean="0"/>
              <a:t> Strategically located in Kolkata, a knowledge hub with abundance of trained resource for publishing </a:t>
            </a:r>
          </a:p>
          <a:p>
            <a:endParaRPr lang="en-GB" sz="1750" dirty="0" smtClean="0"/>
          </a:p>
          <a:p>
            <a:r>
              <a:rPr lang="en-GB" sz="1750" dirty="0" smtClean="0"/>
              <a:t> - A low cost hub in comparison to other metros in India with robust BCP</a:t>
            </a:r>
          </a:p>
          <a:p>
            <a:endParaRPr lang="en-GB" sz="1750" dirty="0" smtClean="0"/>
          </a:p>
          <a:p>
            <a:r>
              <a:rPr lang="en-GB" sz="1750" dirty="0" smtClean="0"/>
              <a:t> - Giving back more saving to every dollar spent for valued services</a:t>
            </a:r>
          </a:p>
          <a:p>
            <a:endParaRPr lang="en-GB" sz="1750" dirty="0" smtClean="0"/>
          </a:p>
          <a:p>
            <a:r>
              <a:rPr lang="en-GB" sz="1750" dirty="0" smtClean="0"/>
              <a:t> - Strong financial backing of parent group for sustainable business growth</a:t>
            </a:r>
          </a:p>
          <a:p>
            <a:endParaRPr lang="en-GB" sz="1750" dirty="0" smtClean="0"/>
          </a:p>
          <a:p>
            <a:r>
              <a:rPr lang="en-GB" sz="1750" dirty="0" smtClean="0"/>
              <a:t> - Clear focus, a trusted valued partner for business transparency</a:t>
            </a:r>
            <a:endParaRPr lang="en-GB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000" dirty="0" smtClean="0">
                <a:solidFill>
                  <a:srgbClr val="0070C0"/>
                </a:solidFill>
              </a:rPr>
              <a:t>Why Learning Spiral?</a:t>
            </a:r>
            <a:endParaRPr lang="en-GB" sz="30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02920" y="-2053112"/>
            <a:ext cx="2431435" cy="72103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buNone/>
            </a:pPr>
            <a:r>
              <a:rPr lang="en-US" sz="1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</a:rPr>
              <a:t>C-SAT</a:t>
            </a:r>
            <a:endParaRPr lang="en-US" sz="14000" dirty="0">
              <a:solidFill>
                <a:schemeClr val="tx1">
                  <a:lumMod val="95000"/>
                  <a:lumOff val="5000"/>
                </a:schemeClr>
              </a:solidFill>
              <a:latin typeface="Candar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9832" y="116632"/>
            <a:ext cx="50405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0" dirty="0" smtClean="0">
                <a:solidFill>
                  <a:srgbClr val="0070C0"/>
                </a:solidFill>
                <a:latin typeface="Candara" pitchFamily="34" charset="0"/>
              </a:rPr>
              <a:t>1</a:t>
            </a:r>
            <a:endParaRPr lang="en-US" sz="8500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9832" y="1020505"/>
            <a:ext cx="50405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0" dirty="0" smtClean="0">
                <a:solidFill>
                  <a:srgbClr val="0070C0"/>
                </a:solidFill>
                <a:latin typeface="Candara" pitchFamily="34" charset="0"/>
              </a:rPr>
              <a:t>2</a:t>
            </a:r>
            <a:endParaRPr lang="en-US" sz="8500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9832" y="1884601"/>
            <a:ext cx="50405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0" dirty="0" smtClean="0">
                <a:solidFill>
                  <a:srgbClr val="0070C0"/>
                </a:solidFill>
                <a:latin typeface="Candara" pitchFamily="34" charset="0"/>
              </a:rPr>
              <a:t>3</a:t>
            </a:r>
            <a:endParaRPr lang="en-US" sz="8500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7824" y="2924944"/>
            <a:ext cx="50405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0" dirty="0" smtClean="0">
                <a:solidFill>
                  <a:srgbClr val="0070C0"/>
                </a:solidFill>
                <a:latin typeface="Candara" pitchFamily="34" charset="0"/>
              </a:rPr>
              <a:t>4</a:t>
            </a:r>
            <a:endParaRPr lang="en-US" sz="8500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9832" y="3933056"/>
            <a:ext cx="50405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0" dirty="0" smtClean="0">
                <a:solidFill>
                  <a:srgbClr val="0070C0"/>
                </a:solidFill>
                <a:latin typeface="Candara" pitchFamily="34" charset="0"/>
              </a:rPr>
              <a:t>5</a:t>
            </a:r>
            <a:endParaRPr lang="en-US" sz="8500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635896" y="548680"/>
            <a:ext cx="4842942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ea typeface="Verdana" pitchFamily="34" charset="0"/>
                <a:cs typeface="Verdana" pitchFamily="34" charset="0"/>
              </a:rPr>
              <a:t>Expansive Portfolio of Offerings 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Providing the right set of capabilities for the right </a:t>
            </a:r>
            <a:b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opportunities at the right time 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707904" y="1447734"/>
            <a:ext cx="4824536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ea typeface="Verdana" pitchFamily="34" charset="0"/>
                <a:cs typeface="Verdana" pitchFamily="34" charset="0"/>
              </a:rPr>
              <a:t>Global Delivery and Engagement Models</a:t>
            </a:r>
            <a:r>
              <a:rPr lang="en-US" sz="1600" dirty="0">
                <a:solidFill>
                  <a:schemeClr val="bg2"/>
                </a:solidFill>
                <a:latin typeface="Myriad Pro" pitchFamily="34" charset="0"/>
              </a:rPr>
              <a:t/>
            </a:r>
            <a:br>
              <a:rPr lang="en-US" sz="1600" dirty="0">
                <a:solidFill>
                  <a:schemeClr val="bg2"/>
                </a:solidFill>
                <a:latin typeface="Myriad Pro" pitchFamily="34" charset="0"/>
              </a:rPr>
            </a:b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Our unique business model for </a:t>
            </a: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sustainable delivery of 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high quality, cost effective services </a:t>
            </a: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around the Globe</a:t>
            </a:r>
            <a:endParaRPr 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707904" y="2420889"/>
            <a:ext cx="468052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ea typeface="Verdana" pitchFamily="34" charset="0"/>
                <a:cs typeface="Verdana" pitchFamily="34" charset="0"/>
              </a:rPr>
              <a:t>Technologies</a:t>
            </a:r>
            <a:r>
              <a:rPr lang="en-US" sz="1600" dirty="0">
                <a:solidFill>
                  <a:schemeClr val="bg2"/>
                </a:solidFill>
                <a:latin typeface="Myriad Pro" pitchFamily="34" charset="0"/>
              </a:rPr>
              <a:t/>
            </a:r>
            <a:br>
              <a:rPr lang="en-US" sz="1600" dirty="0">
                <a:solidFill>
                  <a:schemeClr val="bg2"/>
                </a:solidFill>
                <a:latin typeface="Myriad Pro" pitchFamily="34" charset="0"/>
              </a:rPr>
            </a:b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Innovative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products, tools and methodologies to </a:t>
            </a: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serve 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our customers with </a:t>
            </a: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most cost 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effective solutions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707904" y="3314367"/>
            <a:ext cx="5026662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ea typeface="Verdana" pitchFamily="34" charset="0"/>
                <a:cs typeface="Verdana" pitchFamily="34" charset="0"/>
              </a:rPr>
              <a:t>Innovation as a culture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Create a competitive edge for the customers and the </a:t>
            </a: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organization 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through </a:t>
            </a: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innovation and continual improvements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07904" y="4365104"/>
            <a:ext cx="469892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+mj-lt"/>
                <a:ea typeface="Verdana" pitchFamily="34" charset="0"/>
                <a:cs typeface="Verdana" pitchFamily="34" charset="0"/>
              </a:rPr>
              <a:t>Infrastructure </a:t>
            </a:r>
          </a:p>
          <a:p>
            <a:pPr>
              <a:lnSpc>
                <a:spcPct val="90000"/>
              </a:lnSpc>
            </a:pP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Best-in-class development centers, production facilities across multiple locations to ensure business continuity and  client expectation management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 smtClean="0">
                <a:solidFill>
                  <a:srgbClr val="0070C0"/>
                </a:solidFill>
              </a:rPr>
              <a:t>Operation Facilities</a:t>
            </a:r>
            <a:endParaRPr lang="en-GB" sz="3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sz="20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GB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3744416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9192"/>
            <a:ext cx="3744415" cy="20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833512"/>
            <a:ext cx="4032448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smtClean="0"/>
              <a:t>2 Operation units at Kolkata, West Bengal and 1 Operation unit at Raipur, Chhattisgarh</a:t>
            </a:r>
          </a:p>
          <a:p>
            <a:endParaRPr lang="en-GB" sz="1700" dirty="0" smtClean="0"/>
          </a:p>
          <a:p>
            <a:r>
              <a:rPr lang="en-GB" sz="1700" dirty="0" smtClean="0"/>
              <a:t>Number of workstations – 250+</a:t>
            </a:r>
          </a:p>
          <a:p>
            <a:endParaRPr lang="en-GB" sz="1700" dirty="0" smtClean="0"/>
          </a:p>
          <a:p>
            <a:r>
              <a:rPr lang="en-GB" sz="1700" dirty="0" smtClean="0"/>
              <a:t>Three shift operation -  24x7</a:t>
            </a:r>
          </a:p>
          <a:p>
            <a:endParaRPr lang="en-GB" sz="1700" dirty="0" smtClean="0"/>
          </a:p>
          <a:p>
            <a:r>
              <a:rPr lang="en-GB" sz="1700" dirty="0" smtClean="0"/>
              <a:t>Skilled operating staff – 350+</a:t>
            </a:r>
          </a:p>
          <a:p>
            <a:endParaRPr lang="en-GB" sz="1700" dirty="0" smtClean="0"/>
          </a:p>
          <a:p>
            <a:r>
              <a:rPr lang="en-GB" sz="1700" dirty="0" smtClean="0"/>
              <a:t>24x7x4  SLA for Firewalls, Routers &amp; L3 switches</a:t>
            </a:r>
          </a:p>
          <a:p>
            <a:endParaRPr lang="en-GB" sz="1700" dirty="0"/>
          </a:p>
          <a:p>
            <a:r>
              <a:rPr lang="en-GB" sz="1700" dirty="0" smtClean="0"/>
              <a:t>Staff holidays aligned as per customer business requirement</a:t>
            </a:r>
          </a:p>
          <a:p>
            <a:endParaRPr lang="en-GB" sz="1700" dirty="0" smtClean="0"/>
          </a:p>
          <a:p>
            <a:r>
              <a:rPr lang="en-GB" sz="1700" dirty="0" smtClean="0"/>
              <a:t>Facility area – 12,000+ square foot</a:t>
            </a:r>
            <a:endParaRPr lang="en-GB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648072"/>
          </a:xfrm>
        </p:spPr>
        <p:txBody>
          <a:bodyPr>
            <a:normAutofit/>
          </a:bodyPr>
          <a:lstStyle/>
          <a:p>
            <a:pPr algn="r"/>
            <a:r>
              <a:rPr lang="en-US" sz="3000" dirty="0" smtClean="0">
                <a:solidFill>
                  <a:srgbClr val="0070C0"/>
                </a:solidFill>
              </a:rPr>
              <a:t>Services Portfolio</a:t>
            </a:r>
            <a:endParaRPr lang="en-GB" sz="3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14872"/>
          </a:xfrm>
        </p:spPr>
        <p:txBody>
          <a:bodyPr/>
          <a:lstStyle/>
          <a:p>
            <a:pPr>
              <a:buNone/>
            </a:pPr>
            <a:r>
              <a:rPr lang="en-US" sz="2100" b="1" dirty="0" smtClean="0">
                <a:solidFill>
                  <a:srgbClr val="0070C0"/>
                </a:solidFill>
              </a:rPr>
              <a:t>Digital Publishing Services</a:t>
            </a:r>
          </a:p>
          <a:p>
            <a:pPr>
              <a:buNone/>
            </a:pPr>
            <a:endParaRPr lang="en-GB" sz="18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codex-sinaitic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76672"/>
            <a:ext cx="302433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ebook-vs-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204864"/>
            <a:ext cx="295232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ypingOnKeyboard_HR_iStock_000018122809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221088"/>
            <a:ext cx="295232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83568" y="1124744"/>
            <a:ext cx="4464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Scanning of Old Documents &amp; Books</a:t>
            </a:r>
          </a:p>
          <a:p>
            <a:r>
              <a:rPr lang="en-GB" sz="1600" dirty="0" smtClean="0"/>
              <a:t>Digitization and Preservation of Archival</a:t>
            </a:r>
            <a:br>
              <a:rPr lang="en-GB" sz="1600" dirty="0" smtClean="0"/>
            </a:br>
            <a:endParaRPr lang="en-GB" sz="1600" dirty="0" smtClean="0"/>
          </a:p>
          <a:p>
            <a:r>
              <a:rPr lang="en-GB" sz="1600" dirty="0" smtClean="0"/>
              <a:t>Data Entry, Double Keying &amp; OCR</a:t>
            </a:r>
          </a:p>
          <a:p>
            <a:r>
              <a:rPr lang="en-GB" sz="1600" dirty="0" smtClean="0"/>
              <a:t>HTML/XML/SGML Tagging, TEX/</a:t>
            </a:r>
            <a:r>
              <a:rPr lang="en-GB" sz="1600" dirty="0" err="1" smtClean="0"/>
              <a:t>LaTeX</a:t>
            </a:r>
            <a:r>
              <a:rPr lang="en-GB" sz="1600" dirty="0" smtClean="0"/>
              <a:t> Coding</a:t>
            </a:r>
            <a:br>
              <a:rPr lang="en-GB" sz="1600" dirty="0" smtClean="0"/>
            </a:br>
            <a:endParaRPr lang="en-GB" sz="1600" dirty="0" smtClean="0"/>
          </a:p>
          <a:p>
            <a:r>
              <a:rPr lang="en-GB" sz="1600" dirty="0" smtClean="0"/>
              <a:t>Structuring for Web/Publishing – HTML/XML/CML/</a:t>
            </a:r>
            <a:r>
              <a:rPr lang="en-GB" sz="1600" dirty="0" err="1" smtClean="0"/>
              <a:t>MathML</a:t>
            </a: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  <a:p>
            <a:r>
              <a:rPr lang="en-GB" sz="1600" dirty="0" smtClean="0"/>
              <a:t>eBooks – ePub/</a:t>
            </a:r>
            <a:r>
              <a:rPr lang="en-GB" sz="1600" dirty="0" err="1" smtClean="0"/>
              <a:t>Mobipocket</a:t>
            </a:r>
            <a:r>
              <a:rPr lang="en-GB" sz="1600" dirty="0" smtClean="0"/>
              <a:t>/</a:t>
            </a:r>
            <a:r>
              <a:rPr lang="en-GB" sz="1600" dirty="0" err="1" smtClean="0"/>
              <a:t>ePDF</a:t>
            </a:r>
            <a:r>
              <a:rPr lang="en-GB" sz="1600" dirty="0" smtClean="0"/>
              <a:t>/</a:t>
            </a:r>
            <a:r>
              <a:rPr lang="en-GB" sz="1600" dirty="0" err="1" smtClean="0"/>
              <a:t>azw</a:t>
            </a: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  <a:p>
            <a:r>
              <a:rPr lang="en-GB" sz="1600" dirty="0" smtClean="0"/>
              <a:t>Multi-lingual Capabilities across European languages other than English: Dutch, French, German, Italian, and Spanish</a:t>
            </a:r>
            <a:br>
              <a:rPr lang="en-GB" sz="1600" dirty="0" smtClean="0"/>
            </a:br>
            <a:endParaRPr lang="en-GB" sz="1600" dirty="0" smtClean="0"/>
          </a:p>
          <a:p>
            <a:r>
              <a:rPr lang="en-GB" sz="1600" dirty="0" smtClean="0"/>
              <a:t>Interactive and Multimedia Content Development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648072"/>
          </a:xfrm>
        </p:spPr>
        <p:txBody>
          <a:bodyPr>
            <a:normAutofit/>
          </a:bodyPr>
          <a:lstStyle/>
          <a:p>
            <a:pPr algn="r"/>
            <a:r>
              <a:rPr lang="en-US" sz="3000" dirty="0" smtClean="0">
                <a:solidFill>
                  <a:srgbClr val="0070C0"/>
                </a:solidFill>
              </a:rPr>
              <a:t>Services Portfolio</a:t>
            </a:r>
            <a:endParaRPr lang="en-GB" sz="3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14872"/>
          </a:xfrm>
        </p:spPr>
        <p:txBody>
          <a:bodyPr/>
          <a:lstStyle/>
          <a:p>
            <a:pPr>
              <a:buNone/>
            </a:pPr>
            <a:r>
              <a:rPr lang="en-US" sz="2100" b="1" dirty="0" smtClean="0">
                <a:solidFill>
                  <a:srgbClr val="0070C0"/>
                </a:solidFill>
              </a:rPr>
              <a:t>Pre-Publishing Services</a:t>
            </a:r>
          </a:p>
          <a:p>
            <a:pPr>
              <a:buNone/>
            </a:pPr>
            <a:endParaRPr lang="en-GB" sz="18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codex-sinaitic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0116" y="476672"/>
            <a:ext cx="2944327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ebook-vs-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8114" y="2204864"/>
            <a:ext cx="291632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ypingOnKeyboard_HR_iStock_000018122809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221088"/>
            <a:ext cx="302433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83568" y="1124744"/>
            <a:ext cx="44644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Production Workflow </a:t>
            </a:r>
            <a:r>
              <a:rPr lang="en-GB" sz="1600" dirty="0" smtClean="0"/>
              <a:t>Management</a:t>
            </a:r>
          </a:p>
          <a:p>
            <a:endParaRPr lang="en-GB" sz="1600" dirty="0"/>
          </a:p>
          <a:p>
            <a:r>
              <a:rPr lang="en-GB" sz="1600" dirty="0" smtClean="0"/>
              <a:t>Expertise in XML/SGML first typesetting workflows to handle jobs of varying complexities</a:t>
            </a:r>
          </a:p>
          <a:p>
            <a:endParaRPr lang="en-GB" sz="1600" dirty="0"/>
          </a:p>
          <a:p>
            <a:r>
              <a:rPr lang="en-GB" sz="1600" dirty="0" smtClean="0"/>
              <a:t>Template Creation, Cover Page design &amp; Graphics Origination</a:t>
            </a:r>
          </a:p>
          <a:p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Developed &amp; implemented customized XML workflows in major pagination software (</a:t>
            </a:r>
            <a:r>
              <a:rPr lang="en-GB" sz="1600" dirty="0" err="1" smtClean="0"/>
              <a:t>InDesign</a:t>
            </a:r>
            <a:r>
              <a:rPr lang="en-GB" sz="1600" dirty="0" smtClean="0"/>
              <a:t> and </a:t>
            </a:r>
            <a:r>
              <a:rPr lang="en-GB" sz="1600" dirty="0" err="1" smtClean="0"/>
              <a:t>LaTeX</a:t>
            </a:r>
            <a:r>
              <a:rPr lang="en-GB" sz="1600" dirty="0" smtClean="0"/>
              <a:t>)</a:t>
            </a:r>
            <a:br>
              <a:rPr lang="en-GB" sz="16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Pagination of 1, 2 and 4-color jobs with complicated layout and highly design oriented titles</a:t>
            </a:r>
          </a:p>
          <a:p>
            <a:endParaRPr lang="en-GB" sz="1600" dirty="0"/>
          </a:p>
          <a:p>
            <a:r>
              <a:rPr lang="en-GB" sz="1600" dirty="0" smtClean="0"/>
              <a:t>Editorial, Proofreading &amp; Quality Assurance Services</a:t>
            </a:r>
          </a:p>
          <a:p>
            <a:endParaRPr lang="en-GB" sz="1600" dirty="0"/>
          </a:p>
          <a:p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589240"/>
            <a:ext cx="8183880" cy="648072"/>
          </a:xfrm>
        </p:spPr>
        <p:txBody>
          <a:bodyPr>
            <a:normAutofit/>
          </a:bodyPr>
          <a:lstStyle/>
          <a:p>
            <a:pPr algn="r"/>
            <a:r>
              <a:rPr lang="en-US" sz="3000" dirty="0" smtClean="0">
                <a:solidFill>
                  <a:srgbClr val="0070C0"/>
                </a:solidFill>
              </a:rPr>
              <a:t>Services Key Differentiators</a:t>
            </a:r>
            <a:endParaRPr lang="en-GB" sz="3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14872"/>
          </a:xfrm>
        </p:spPr>
        <p:txBody>
          <a:bodyPr/>
          <a:lstStyle/>
          <a:p>
            <a:pPr>
              <a:buNone/>
            </a:pPr>
            <a:endParaRPr lang="en-US" sz="21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GB" sz="18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codex-sinaitic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0141" y="476672"/>
            <a:ext cx="248427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ebook-vs-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205723"/>
            <a:ext cx="2718302" cy="1942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ypingOnKeyboard_HR_iStock_000018122809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87562" y="4221088"/>
            <a:ext cx="257287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83568" y="764704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620688"/>
            <a:ext cx="48245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- Follow "First Time Right" in Controlled Process</a:t>
            </a:r>
          </a:p>
          <a:p>
            <a:endParaRPr lang="en-GB" dirty="0" smtClean="0"/>
          </a:p>
          <a:p>
            <a:r>
              <a:rPr lang="en-GB" dirty="0" smtClean="0"/>
              <a:t> - Tighter Quality Control – 99% Content Accuracy</a:t>
            </a:r>
          </a:p>
          <a:p>
            <a:endParaRPr lang="en-GB" dirty="0" smtClean="0"/>
          </a:p>
          <a:p>
            <a:r>
              <a:rPr lang="en-GB" dirty="0" smtClean="0"/>
              <a:t> - Robust Production Tracking System</a:t>
            </a:r>
          </a:p>
          <a:p>
            <a:endParaRPr lang="en-GB" dirty="0" smtClean="0"/>
          </a:p>
          <a:p>
            <a:r>
              <a:rPr lang="en-GB" dirty="0" smtClean="0"/>
              <a:t> - Specialized in Handling Display/Inline and Complex Math</a:t>
            </a:r>
          </a:p>
          <a:p>
            <a:endParaRPr lang="en-GB" dirty="0" smtClean="0"/>
          </a:p>
          <a:p>
            <a:r>
              <a:rPr lang="en-GB" dirty="0" smtClean="0"/>
              <a:t> - Core Tech Team to Support Complex Tooling Automation</a:t>
            </a:r>
          </a:p>
          <a:p>
            <a:endParaRPr lang="en-GB" dirty="0" smtClean="0"/>
          </a:p>
          <a:p>
            <a:r>
              <a:rPr lang="en-GB" dirty="0" smtClean="0"/>
              <a:t> - Best in Business-Class Facility</a:t>
            </a:r>
          </a:p>
          <a:p>
            <a:endParaRPr lang="en-GB" dirty="0" smtClean="0"/>
          </a:p>
          <a:p>
            <a:r>
              <a:rPr lang="en-GB" dirty="0" smtClean="0"/>
              <a:t> - Specialized in Speeding Delivery </a:t>
            </a:r>
          </a:p>
          <a:p>
            <a:r>
              <a:rPr lang="en-GB" dirty="0" smtClean="0"/>
              <a:t>Flexible Project Delivery Schedule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282</TotalTime>
  <Words>811</Words>
  <Application>Microsoft Office PowerPoint</Application>
  <PresentationFormat>On-screen Show (4:3)</PresentationFormat>
  <Paragraphs>141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Learning Spiral</vt:lpstr>
      <vt:lpstr>Our Vision</vt:lpstr>
      <vt:lpstr>About Learning Spiral</vt:lpstr>
      <vt:lpstr>Learning Spiral Differentiators</vt:lpstr>
      <vt:lpstr>Why Learning Spiral?</vt:lpstr>
      <vt:lpstr>Operation Facilities</vt:lpstr>
      <vt:lpstr>Services Portfolio</vt:lpstr>
      <vt:lpstr>Services Portfolio</vt:lpstr>
      <vt:lpstr>Services Key Differentiators</vt:lpstr>
      <vt:lpstr>Resources Training  &amp; Development</vt:lpstr>
      <vt:lpstr>Technology and Infrastructure</vt:lpstr>
      <vt:lpstr>Slide 12</vt:lpstr>
      <vt:lpstr>THANK YOU!!!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Spiral</dc:title>
  <dc:creator>Ramen Saha</dc:creator>
  <cp:lastModifiedBy>Ramen Saha</cp:lastModifiedBy>
  <cp:revision>29</cp:revision>
  <dcterms:created xsi:type="dcterms:W3CDTF">2015-04-30T06:49:35Z</dcterms:created>
  <dcterms:modified xsi:type="dcterms:W3CDTF">2015-05-02T06:40:59Z</dcterms:modified>
</cp:coreProperties>
</file>